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56" r:id="rId6"/>
    <p:sldId id="257" r:id="rId7"/>
    <p:sldId id="258" r:id="rId8"/>
    <p:sldId id="259" r:id="rId9"/>
    <p:sldId id="260" r:id="rId10"/>
    <p:sldId id="276" r:id="rId11"/>
    <p:sldId id="261" r:id="rId12"/>
    <p:sldId id="262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08.01.2023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xBhZ_vLs7A?feature=oembed" TargetMode="Externa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Lego_Mindstorms" TargetMode="External"/><Relationship Id="rId2" Type="http://schemas.openxmlformats.org/officeDocument/2006/relationships/hyperlink" Target="https://cs.wikipedia.org/wiki/Robotik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ky.cz/clanek/lego-mindstorms-bude-tento-rok-ukonceno/52/zobrazit" TargetMode="External"/><Relationship Id="rId5" Type="http://schemas.openxmlformats.org/officeDocument/2006/relationships/hyperlink" Target="https://www.youtube.com/watch?v=0xBhZ_vLs7A" TargetMode="External"/><Relationship Id="rId4" Type="http://schemas.openxmlformats.org/officeDocument/2006/relationships/hyperlink" Target="https://www.youtube.com/watch?v=-bgad3HRb6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bgad3HRb64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CAPTCHAs work | What does CAPTCHA mean? | Cloudflare">
            <a:extLst>
              <a:ext uri="{FF2B5EF4-FFF2-40B4-BE49-F238E27FC236}">
                <a16:creationId xmlns:a16="http://schemas.microsoft.com/office/drawing/2014/main" id="{5B007843-0D2E-76FE-40E3-5431724AC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420269"/>
            <a:ext cx="3943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40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desk&#10;&#10;Description automatically generated">
            <a:extLst>
              <a:ext uri="{FF2B5EF4-FFF2-40B4-BE49-F238E27FC236}">
                <a16:creationId xmlns:a16="http://schemas.microsoft.com/office/drawing/2014/main" id="{9B7DEFA4-58C8-3294-E396-73B28D7E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0" r="9092" b="1981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130" name="Rectangle 41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4C775C5-F79C-5288-B686-6E31144B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Lego mindstoms</a:t>
            </a:r>
          </a:p>
        </p:txBody>
      </p:sp>
      <p:sp>
        <p:nvSpPr>
          <p:cNvPr id="4132" name="Rectangle 41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4" name="Rectangle 41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Content Placeholder 4110">
            <a:extLst>
              <a:ext uri="{FF2B5EF4-FFF2-40B4-BE49-F238E27FC236}">
                <a16:creationId xmlns:a16="http://schemas.microsoft.com/office/drawing/2014/main" id="{D9239EDE-7E4C-321B-A861-3138781F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 dirty="0"/>
              <a:t>Je řada programovatelných robotických stavebnic od firmy Lego</a:t>
            </a:r>
          </a:p>
          <a:p>
            <a:r>
              <a:rPr lang="cs-CZ" sz="1700" dirty="0"/>
              <a:t>Poprvé se objevila v rpce 1998 pod názvem Robotics Invention System (RIS)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7024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37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928EB2-BD9E-5078-A1C4-C5B13620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Historie</a:t>
            </a:r>
          </a:p>
        </p:txBody>
      </p:sp>
      <p:pic>
        <p:nvPicPr>
          <p:cNvPr id="13" name="Content Placeholder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E7186EE-14A6-2933-6103-A0CB6CFBD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13286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5145" name="Group 5139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5146" name="Freeform: Shape 5140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7" name="Freeform: Shape 5141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48" name="Content Placeholder 5134">
            <a:extLst>
              <a:ext uri="{FF2B5EF4-FFF2-40B4-BE49-F238E27FC236}">
                <a16:creationId xmlns:a16="http://schemas.microsoft.com/office/drawing/2014/main" id="{E13617E2-1E3A-127A-7D26-0EE82E5A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 lnSpcReduction="10000"/>
          </a:bodyPr>
          <a:lstStyle/>
          <a:p>
            <a:pPr algn="l"/>
            <a:r>
              <a:rPr lang="cs-CZ" sz="1600" dirty="0">
                <a:solidFill>
                  <a:schemeClr val="bg1"/>
                </a:solidFill>
                <a:latin typeface="Arial" panose="020B0604020202020204" pitchFamily="34" charset="0"/>
              </a:rPr>
              <a:t>V roce 1987 byla na MIT vytvořena první progamovatelná kostka, v jazyku Lego Lego</a:t>
            </a:r>
            <a:endParaRPr lang="cs-CZ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Lego mindstorm se také využivá k učení jazyků jako Java, nebo C</a:t>
            </a:r>
          </a:p>
          <a:p>
            <a:pPr algn="l"/>
            <a:r>
              <a:rPr lang="cs-CZ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Stavebnice Mindstorms je pojmenovaná po knize Mindstorms: Children, Computers, and Powerful Ideas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0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616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71" name="Freeform: Shape 617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D3E09F5-B5D5-31B2-8B8F-D728ED80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RCX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50CDAD-ED80-1405-3189-D20129900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/>
              <a:t>První generace Lego minsdroms, ketá využívala 8bitový jednočipový počítač</a:t>
            </a:r>
          </a:p>
          <a:p>
            <a:r>
              <a:rPr lang="cs-CZ" sz="2400"/>
              <a:t>Je opatřen třemi senzorovímy porty a LCD dislpejem</a:t>
            </a:r>
          </a:p>
          <a:p>
            <a:r>
              <a:rPr lang="cs-CZ" sz="2400"/>
              <a:t>Může momunikovat s Spybots, Scout bots, Lego train a NXT</a:t>
            </a:r>
          </a:p>
        </p:txBody>
      </p:sp>
      <p:sp>
        <p:nvSpPr>
          <p:cNvPr id="617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D88170-620B-0964-70ED-49472812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257233"/>
            <a:ext cx="2735071" cy="30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5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Rectangle 7576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79" name="Freeform: Shape 7578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E0C7E5D-4A6E-9D1D-12F7-C31DB7F1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/>
              <a:t>NXT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640BE-034F-842F-AED9-4A94E869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/>
              <a:t>Jedná se o druhou generaci vydananou v roce 2006</a:t>
            </a:r>
          </a:p>
          <a:p>
            <a:r>
              <a:rPr lang="cs-CZ" sz="2400"/>
              <a:t>Byla vybavena senzory světla, zvuku, doteku  a zdálenosti</a:t>
            </a:r>
          </a:p>
          <a:p>
            <a:pPr marL="0" indent="0">
              <a:buNone/>
            </a:pPr>
            <a:endParaRPr lang="cs-CZ" sz="2400"/>
          </a:p>
        </p:txBody>
      </p:sp>
      <p:sp>
        <p:nvSpPr>
          <p:cNvPr id="7581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Řídicí kostka">
            <a:extLst>
              <a:ext uri="{FF2B5EF4-FFF2-40B4-BE49-F238E27FC236}">
                <a16:creationId xmlns:a16="http://schemas.microsoft.com/office/drawing/2014/main" id="{4D6276A5-88E9-781C-0303-40B8A91E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178"/>
          <a:stretch/>
        </p:blipFill>
        <p:spPr bwMode="auto">
          <a:xfrm>
            <a:off x="8503606" y="1540572"/>
            <a:ext cx="2735071" cy="247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1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1" name="Freeform: Shape 8200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60D1E9E-1BD5-2456-F681-26666F27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77" y="885717"/>
            <a:ext cx="5944308" cy="1559412"/>
          </a:xfrm>
        </p:spPr>
        <p:txBody>
          <a:bodyPr>
            <a:normAutofit/>
          </a:bodyPr>
          <a:lstStyle/>
          <a:p>
            <a:r>
              <a:rPr lang="cs-CZ" dirty="0"/>
              <a:t>EV3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9F0831-7123-DA3D-60C8-E9694D51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85" y="2700810"/>
            <a:ext cx="5924099" cy="3271473"/>
          </a:xfrm>
        </p:spPr>
        <p:txBody>
          <a:bodyPr>
            <a:normAutofit/>
          </a:bodyPr>
          <a:lstStyle/>
          <a:p>
            <a:r>
              <a:rPr lang="cs-CZ" sz="2400" dirty="0"/>
              <a:t>Třetí generace a nejnovější generace, poprvé vydána roku 2013</a:t>
            </a:r>
          </a:p>
          <a:p>
            <a:r>
              <a:rPr lang="cs-CZ" sz="2400" dirty="0"/>
              <a:t>Tato generace byly navíc vybavena senzorem barev a gyroskopem</a:t>
            </a:r>
          </a:p>
        </p:txBody>
      </p:sp>
      <p:sp>
        <p:nvSpPr>
          <p:cNvPr id="8203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rogramovatelná řídicí kostka">
            <a:extLst>
              <a:ext uri="{FF2B5EF4-FFF2-40B4-BE49-F238E27FC236}">
                <a16:creationId xmlns:a16="http://schemas.microsoft.com/office/drawing/2014/main" id="{5EE34927-D54A-AA53-0D78-088D415E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606" y="1627190"/>
            <a:ext cx="2735071" cy="230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7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A9FC90-7A7A-05F0-FD7F-43A61C78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Ukázka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Online Media 3" title="Anty | Lego Mindstrom EV3 Ant">
            <a:hlinkClick r:id="" action="ppaction://media"/>
            <a:extLst>
              <a:ext uri="{FF2B5EF4-FFF2-40B4-BE49-F238E27FC236}">
                <a16:creationId xmlns:a16="http://schemas.microsoft.com/office/drawing/2014/main" id="{FD971C6E-7134-8F52-F2C1-DF7709F8A7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51980" y="1648232"/>
            <a:ext cx="4369112" cy="24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CDFF14-932A-E7CE-5CA0-51F0C787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D042F0-6C41-C193-D990-FE04440D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cs-CZ" sz="2400">
                <a:solidFill>
                  <a:schemeClr val="bg1">
                    <a:alpha val="80000"/>
                  </a:schemeClr>
                </a:solidFill>
              </a:rPr>
              <a:t>Bohužel tento rok se Lego rozhodlo Lego Mindstoms ukončit, ačkoliv to neznamená, že Lego končí s robotikou a programováním</a:t>
            </a:r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250" name="Group 1024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0254" name="Freeform: Shape 1025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5" name="Freeform: Shape 1025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51" name="Group 1025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252" name="Freeform: Shape 1025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53" name="Freeform: Shape 1025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42" name="Picture 2" descr="Lego Mindstorms 51515 Robotí vynálezce | Varko.cz - Hana Pustková -  Prodejce LEGO®, DUPLO® stavebnic a náhradních dílů a jiné hračky">
            <a:extLst>
              <a:ext uri="{FF2B5EF4-FFF2-40B4-BE49-F238E27FC236}">
                <a16:creationId xmlns:a16="http://schemas.microsoft.com/office/drawing/2014/main" id="{56E3A9A1-9EBB-3665-1DFB-4B26147C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3865" y="1350833"/>
            <a:ext cx="3965246" cy="3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4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čítačový skript na obrazovce">
            <a:extLst>
              <a:ext uri="{FF2B5EF4-FFF2-40B4-BE49-F238E27FC236}">
                <a16:creationId xmlns:a16="http://schemas.microsoft.com/office/drawing/2014/main" id="{FF231EF1-1AEA-4FDD-10D5-7A7A33A3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" r="23289" b="21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949832-1117-2372-2ED8-930668C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Programovací jazyky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594E6-0A06-6920-30AF-651BDBE6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/>
              <a:t>Mezi jazyky společnosti patří RCX code a ROBOLAB</a:t>
            </a:r>
          </a:p>
          <a:p>
            <a:r>
              <a:rPr lang="cs-CZ" sz="1700"/>
              <a:t>Take sjou ale oblíbené C, C++, Java, NCQ, Visual Basic, a další...</a:t>
            </a:r>
          </a:p>
        </p:txBody>
      </p:sp>
    </p:spTree>
    <p:extLst>
      <p:ext uri="{BB962C8B-B14F-4D97-AF65-F5344CB8AC3E}">
        <p14:creationId xmlns:p14="http://schemas.microsoft.com/office/powerpoint/2010/main" val="13227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A601C2B-4690-6305-6E03-9760457D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D00A54-C28E-1F06-7C53-66255888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https://cs.wikipedia.org/wiki/Robotika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https://cs.wikipedia.org/wiki/Lego_Mindstorms</a:t>
            </a:r>
            <a:endParaRPr lang="cs-CZ" sz="2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4"/>
              </a:rPr>
              <a:t>https://www.youtube.com/watch?v=-bgad3HRb64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5"/>
              </a:rPr>
              <a:t>https://www.youtube.com/watch?v=0xBhZ_vLs7A</a:t>
            </a:r>
            <a:endParaRPr lang="cs-CZ" sz="2000" dirty="0">
              <a:solidFill>
                <a:srgbClr val="FFFFFF"/>
              </a:solidFill>
            </a:endParaRPr>
          </a:p>
          <a:p>
            <a:r>
              <a:rPr lang="cs-CZ" sz="2000" dirty="0">
                <a:solidFill>
                  <a:srgbClr val="FFFFFF"/>
                </a:solidFill>
                <a:hlinkClick r:id="rId6"/>
              </a:rPr>
              <a:t>https://www.briky.cz/clanek/lego-mindstorms-bude-tento-rok-ukonceno/52/zobrazit</a:t>
            </a:r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endParaRPr lang="cs-CZ" sz="2000" dirty="0">
              <a:solidFill>
                <a:srgbClr val="FFFFFF"/>
              </a:solidFill>
            </a:endParaRPr>
          </a:p>
          <a:p>
            <a:r>
              <a:rPr lang="cs-CZ" sz="800" dirty="0">
                <a:solidFill>
                  <a:srgbClr val="FFFFFF"/>
                </a:solidFill>
              </a:rPr>
              <a:t>Speciální poděkování patří kávě a red bull</a:t>
            </a:r>
          </a:p>
          <a:p>
            <a:endParaRPr lang="cs-CZ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4603B15-63FD-B73F-B1E4-F5EFB48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83564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7A3563D-496C-7AC6-6573-C4AD2C6A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" r="2395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7981" y="1030556"/>
            <a:ext cx="4060082" cy="3185772"/>
          </a:xfrm>
        </p:spPr>
        <p:txBody>
          <a:bodyPr anchor="b">
            <a:normAutofit fontScale="90000"/>
          </a:bodyPr>
          <a:lstStyle/>
          <a:p>
            <a:pPr algn="l"/>
            <a:r>
              <a:rPr lang="cs-CZ" sz="4800" dirty="0">
                <a:latin typeface="Sitka Text"/>
                <a:cs typeface="Calibri Light"/>
              </a:rPr>
              <a:t>ROBOTIKA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a</a:t>
            </a:r>
            <a:br>
              <a:rPr lang="cs-CZ" sz="4800" dirty="0">
                <a:latin typeface="Sitka Text"/>
                <a:cs typeface="Calibri Light"/>
              </a:rPr>
            </a:br>
            <a:r>
              <a:rPr lang="cs-CZ" sz="4800" dirty="0">
                <a:latin typeface="Sitka Text"/>
                <a:cs typeface="Calibri Light"/>
              </a:rPr>
              <a:t>LEGO MINDSTORMS</a:t>
            </a:r>
            <a:endParaRPr lang="cs-CZ" sz="4800" dirty="0">
              <a:latin typeface="Sitka Text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s-CZ" sz="2000">
                <a:cs typeface="Calibri"/>
              </a:rPr>
              <a:t>Tobiáš Jošt</a:t>
            </a:r>
            <a:endParaRPr lang="cs-CZ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Z odročního robota">
            <a:extLst>
              <a:ext uri="{FF2B5EF4-FFF2-40B4-BE49-F238E27FC236}">
                <a16:creationId xmlns:a16="http://schemas.microsoft.com/office/drawing/2014/main" id="{C2F85B2E-55D7-0B1B-1F76-201D95C08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9682A7-12A6-3F37-FAFC-53D290CB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Robotika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42D4E1-5135-CF9A-1CBF-A76F8288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2400"/>
              <a:t>Věda o robotech a jejich designu</a:t>
            </a:r>
          </a:p>
          <a:p>
            <a:r>
              <a:rPr lang="cs-CZ" sz="2400"/>
              <a:t>Robotika úzce spolupracvuje se softwarem a mechanikou </a:t>
            </a:r>
          </a:p>
          <a:p>
            <a:r>
              <a:rPr lang="cs-CZ" sz="2400"/>
              <a:t>Rozlišujeme podle mnoha keytérií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729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rý malované továrna">
            <a:extLst>
              <a:ext uri="{FF2B5EF4-FFF2-40B4-BE49-F238E27FC236}">
                <a16:creationId xmlns:a16="http://schemas.microsoft.com/office/drawing/2014/main" id="{FA18DB44-8C9F-DBC7-04DA-A305274A5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A3176E8-B3B1-DF8A-CA79-92E98CDC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cs-CZ" sz="4800">
                <a:solidFill>
                  <a:schemeClr val="tx1">
                    <a:lumMod val="85000"/>
                    <a:lumOff val="15000"/>
                  </a:schemeClr>
                </a:solidFill>
              </a:rPr>
              <a:t>Průmyslová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14BC0D-B814-6F44-91A1-9E8F012D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cs-CZ" sz="2400" dirty="0"/>
              <a:t>Mouhou manipulovat s předměty díky pažím</a:t>
            </a:r>
          </a:p>
          <a:p>
            <a:r>
              <a:rPr lang="cs-CZ" sz="2400" dirty="0"/>
              <a:t>Jsou plně automatické</a:t>
            </a:r>
          </a:p>
          <a:p>
            <a:r>
              <a:rPr lang="cs-CZ" sz="2400" dirty="0"/>
              <a:t>Lehce programovatelné</a:t>
            </a:r>
          </a:p>
          <a:p>
            <a:r>
              <a:rPr lang="cs-CZ" sz="2400" dirty="0"/>
              <a:t>univerzální</a:t>
            </a:r>
          </a:p>
          <a:p>
            <a:endParaRPr lang="cs-CZ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551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A0BC8C-A666-95D5-291B-3CFCF667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/>
              <a:t>Historie průmyslové robotiky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491C03-EEE0-61C9-865E-371E052D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cs-CZ" sz="2000" b="0" i="0">
                <a:effectLst/>
                <a:latin typeface="Arial" panose="020B0604020202020204" pitchFamily="34" charset="0"/>
              </a:rPr>
              <a:t>První automatizované stroje se obevili až v 19. století</a:t>
            </a:r>
          </a:p>
          <a:p>
            <a:r>
              <a:rPr lang="cs-CZ" sz="2000" b="0" i="0">
                <a:effectLst/>
                <a:latin typeface="Arial" panose="020B0604020202020204" pitchFamily="34" charset="0"/>
              </a:rPr>
              <a:t>Roku 1954 firma Unimation vyrbyla prvního průmyslového robota. Tento robot byl nasazen do průmyslu v roce </a:t>
            </a:r>
            <a:r>
              <a:rPr lang="cs-CZ" sz="2000">
                <a:latin typeface="Arial" panose="020B0604020202020204" pitchFamily="34" charset="0"/>
              </a:rPr>
              <a:t>1961</a:t>
            </a:r>
            <a:r>
              <a:rPr lang="cs-CZ" sz="2000" b="0" i="0">
                <a:effectLst/>
                <a:latin typeface="Arial" panose="020B0604020202020204" pitchFamily="34" charset="0"/>
              </a:rPr>
              <a:t>. </a:t>
            </a:r>
            <a:r>
              <a:rPr lang="cs-CZ" sz="2000">
                <a:latin typeface="Arial" panose="020B0604020202020204" pitchFamily="34" charset="0"/>
              </a:rPr>
              <a:t>Až koncem 70. let začali mít konkurenci.</a:t>
            </a:r>
          </a:p>
          <a:p>
            <a:r>
              <a:rPr lang="cs-CZ" sz="2000" dirty="0"/>
              <a:t>Dnešní komerční roboti s využívají v oblastech nevhodných pro člověka, montáž, transport, vesmírné bádání, vojenstí, atd...</a:t>
            </a:r>
          </a:p>
        </p:txBody>
      </p:sp>
      <p:pic>
        <p:nvPicPr>
          <p:cNvPr id="4" name="Online Media 3" title="Machine Gun Integrated into Robot Dog">
            <a:hlinkClick r:id="" action="ppaction://media"/>
            <a:extLst>
              <a:ext uri="{FF2B5EF4-FFF2-40B4-BE49-F238E27FC236}">
                <a16:creationId xmlns:a16="http://schemas.microsoft.com/office/drawing/2014/main" id="{5BD90987-0F81-8FF9-CE2C-27A00EF5FF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72155" y="2194436"/>
            <a:ext cx="5114599" cy="28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F69FC646-EB6D-76BF-0195-B2632A2D6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7" r="26952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2EFAE6-5EE0-4982-82CC-2702A0F4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 dirty="0"/>
              <a:t>Experimentální</a:t>
            </a:r>
            <a:br>
              <a:rPr lang="cs-CZ" sz="2800" dirty="0"/>
            </a:br>
            <a:r>
              <a:rPr lang="cs-CZ" sz="2800" dirty="0"/>
              <a:t>- Historie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Content Placeholder 2069">
            <a:extLst>
              <a:ext uri="{FF2B5EF4-FFF2-40B4-BE49-F238E27FC236}">
                <a16:creationId xmlns:a16="http://schemas.microsoft.com/office/drawing/2014/main" id="{4E8E0942-D6E0-65BD-A1D8-EC622EAA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200" b="0" i="0" dirty="0">
                <a:effectLst/>
                <a:latin typeface="Arial" panose="020B0604020202020204" pitchFamily="34" charset="0"/>
              </a:rPr>
              <a:t>Za první experiment s robotem lze považovat za propojení manuálního manipulátoru s počítačem mezi lety 1960-61 na MIT.</a:t>
            </a:r>
          </a:p>
          <a:p>
            <a:pPr algn="l"/>
            <a:r>
              <a:rPr lang="cs-CZ" sz="1200" dirty="0">
                <a:latin typeface="Arial" panose="020B0604020202020204" pitchFamily="34" charset="0"/>
              </a:rPr>
              <a:t>V polovině 60. let byly zahájeny vědecké testy ve třech k tomu specializovaných laboratořích v USA, později také ve Velké  Británii a Japonsku</a:t>
            </a:r>
            <a:endParaRPr lang="cs-CZ" sz="1200" b="0" i="0" dirty="0">
              <a:effectLst/>
              <a:latin typeface="Arial" panose="020B0604020202020204" pitchFamily="34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7830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09A15-0460-E1F9-4F34-0AD9EEE4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cs-CZ" dirty="0"/>
              <a:t>Systém ruka-oko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9BFF-2FCE-F06D-2CD6-1F1A6BE8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Skládá se z pohyblivé paže a mechanické ruky s televizní kamerou, poprvé sestrojen na MIt</a:t>
            </a:r>
          </a:p>
          <a:p>
            <a:pPr algn="l"/>
            <a:r>
              <a:rPr lang="cs-CZ" sz="1400" b="0" i="0" dirty="0">
                <a:effectLst/>
                <a:latin typeface="Arial" panose="020B0604020202020204" pitchFamily="34" charset="0"/>
              </a:rPr>
              <a:t>Na Standfordově univerzitě byl robot aké vybaven mikrofonem pro příjem řeči</a:t>
            </a:r>
          </a:p>
          <a:p>
            <a:pPr algn="l"/>
            <a:r>
              <a:rPr lang="cs-CZ" sz="1400" dirty="0">
                <a:latin typeface="Arial" panose="020B0604020202020204" pitchFamily="34" charset="0"/>
              </a:rPr>
              <a:t>Systém ruka-oko ETL je také  vybaven vyměnitelnými prsty a dotykovímy seznory</a:t>
            </a:r>
            <a:endParaRPr lang="cs-CZ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Robot Arm with Vision System">
            <a:extLst>
              <a:ext uri="{FF2B5EF4-FFF2-40B4-BE49-F238E27FC236}">
                <a16:creationId xmlns:a16="http://schemas.microsoft.com/office/drawing/2014/main" id="{6CF40E3A-BFFB-2B78-4CB9-783293AC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4" y="2548004"/>
            <a:ext cx="4935970" cy="32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9E4605B-FD5A-7EEF-FB8B-D6F4DC6B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cs-CZ">
                <a:solidFill>
                  <a:schemeClr val="bg1"/>
                </a:solidFill>
              </a:rPr>
              <a:t>Mobilní roboti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2EB60-1CCD-9089-A9A6-F23B2C3D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 algn="l"/>
            <a:r>
              <a:rPr lang="cs-CZ" sz="1400" dirty="0">
                <a:solidFill>
                  <a:schemeClr val="bg1"/>
                </a:solidFill>
                <a:latin typeface="Arial" panose="020B0604020202020204" pitchFamily="34" charset="0"/>
              </a:rPr>
              <a:t>Robot Shakey byl jedním z nejzámějších mobilních robotů své doby, díky bezdrátovému propojení s pc byl Shakey schop se pohybovat v několika místostech s překážkami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Robot Jason se díky ultrazvukovému čidlu mohl sám aké pohybovat po místostech a kvůli syntetizéru řeči mohl komunikovat s lidmi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Wabot-1 byl prvím antropomorfním robotem a dokázal jít v přímém směru, rovněž také rozuměl jednoduchým příkazům</a:t>
            </a:r>
          </a:p>
          <a:p>
            <a:pPr algn="l"/>
            <a:r>
              <a:rPr lang="cs-CZ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Experimentální robot JPL byl sestrojen jako průzkumník Marsu a dalších planet, dokázal take příkazy typu: “Jdi do polhy X, identifikuj objekt střední velikosti a zvedni jej.“</a:t>
            </a:r>
            <a:endParaRPr lang="cs-CZ" sz="2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965BFD-CC69-F29F-EA27-3DEBFFF4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4715" y="-6"/>
            <a:ext cx="29772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1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309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49A68DD-8984-3803-4352-BA3A67FE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cs-CZ" sz="3800">
                <a:solidFill>
                  <a:schemeClr val="bg1"/>
                </a:solidFill>
              </a:rPr>
              <a:t>V literatuře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2" name="Content Placeholder 3091">
            <a:extLst>
              <a:ext uri="{FF2B5EF4-FFF2-40B4-BE49-F238E27FC236}">
                <a16:creationId xmlns:a16="http://schemas.microsoft.com/office/drawing/2014/main" id="{BC977EA7-C35C-0B0D-0F44-0B2EBA40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Slovo „robot“ bylo poprvé použito v knize RUR od Karla čapka v roce 1920</a:t>
            </a:r>
          </a:p>
          <a:p>
            <a:r>
              <a:rPr lang="cs-CZ" sz="2000" dirty="0">
                <a:solidFill>
                  <a:schemeClr val="bg1"/>
                </a:solidFill>
              </a:rPr>
              <a:t>Slovo „robotika“ poprvé použil až Isaac Asimov 1941 v povídce Runaround a také definoval 3 asimovy zákony</a:t>
            </a:r>
          </a:p>
          <a:p>
            <a:r>
              <a:rPr lang="cs-CZ" sz="2000" dirty="0">
                <a:solidFill>
                  <a:schemeClr val="bg1"/>
                </a:solidFill>
              </a:rPr>
              <a:t>Také se obejvila s seriálu Start Trek - Nová generace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8A63D6-FBA0-700E-A97C-30B912CC4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67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0461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85058771A86E248B14BFCFEDA86EFB5" ma:contentTypeVersion="2" ma:contentTypeDescription="Vytvoří nový dokument" ma:contentTypeScope="" ma:versionID="10ce852783b6e4ffe3e84173aa8c44ba">
  <xsd:schema xmlns:xsd="http://www.w3.org/2001/XMLSchema" xmlns:xs="http://www.w3.org/2001/XMLSchema" xmlns:p="http://schemas.microsoft.com/office/2006/metadata/properties" xmlns:ns3="2be20b7b-927d-4de0-aeaf-2c0a8b5923e1" targetNamespace="http://schemas.microsoft.com/office/2006/metadata/properties" ma:root="true" ma:fieldsID="a3f150fbb6b7749259dc4a06750da065" ns3:_="">
    <xsd:import namespace="2be20b7b-927d-4de0-aeaf-2c0a8b5923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20b7b-927d-4de0-aeaf-2c0a8b59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B2B047-54AB-4DBA-B57C-4968EF3B49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C6749-7C98-48F5-9E2B-D9B5FA4BE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20b7b-927d-4de0-aeaf-2c0a8b59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8F0A56-B4D1-4133-8B9A-A286DD3B38B3}">
  <ds:schemaRefs>
    <ds:schemaRef ds:uri="http://purl.org/dc/terms/"/>
    <ds:schemaRef ds:uri="http://schemas.microsoft.com/office/2006/documentManagement/types"/>
    <ds:schemaRef ds:uri="2be20b7b-927d-4de0-aeaf-2c0a8b5923e1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601</Words>
  <Application>Microsoft Office PowerPoint</Application>
  <PresentationFormat>Widescreen</PresentationFormat>
  <Paragraphs>65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Schoolbook</vt:lpstr>
      <vt:lpstr>Sitka Text</vt:lpstr>
      <vt:lpstr>Motiv systému Office</vt:lpstr>
      <vt:lpstr>PowerPoint Presentation</vt:lpstr>
      <vt:lpstr>ROBOTIKA a LEGO MINDSTORMS</vt:lpstr>
      <vt:lpstr>Robotika</vt:lpstr>
      <vt:lpstr>Průmyslová</vt:lpstr>
      <vt:lpstr>Historie průmyslové robotiky</vt:lpstr>
      <vt:lpstr>Experimentální - Historie</vt:lpstr>
      <vt:lpstr>Systém ruka-oko</vt:lpstr>
      <vt:lpstr>Mobilní roboti</vt:lpstr>
      <vt:lpstr>V literatuře</vt:lpstr>
      <vt:lpstr>Lego mindstoms</vt:lpstr>
      <vt:lpstr>Historie</vt:lpstr>
      <vt:lpstr>RCX</vt:lpstr>
      <vt:lpstr>NXT</vt:lpstr>
      <vt:lpstr>EV3</vt:lpstr>
      <vt:lpstr>Ukázka</vt:lpstr>
      <vt:lpstr>Konec</vt:lpstr>
      <vt:lpstr>Programovací jazyky</vt:lpstr>
      <vt:lpstr>Zdroje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Uzivatel</dc:creator>
  <cp:lastModifiedBy>Jošt Tobiáš</cp:lastModifiedBy>
  <cp:revision>31</cp:revision>
  <dcterms:created xsi:type="dcterms:W3CDTF">2023-01-07T15:52:21Z</dcterms:created>
  <dcterms:modified xsi:type="dcterms:W3CDTF">2023-01-08T18:18:22Z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0x010100D85058771A86E248B14BFCFEDA86EFB5</vt:lpwstr>
  </property>
</Properties>
</file>